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85" r:id="rId3"/>
    <p:sldId id="290" r:id="rId4"/>
    <p:sldId id="284" r:id="rId5"/>
    <p:sldId id="286" r:id="rId6"/>
    <p:sldId id="289" r:id="rId7"/>
    <p:sldId id="288" r:id="rId8"/>
    <p:sldId id="279" r:id="rId9"/>
    <p:sldId id="282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4A1C"/>
    <a:srgbClr val="0E0806"/>
    <a:srgbClr val="59430B"/>
    <a:srgbClr val="B0750C"/>
    <a:srgbClr val="C8860E"/>
    <a:srgbClr val="90600A"/>
    <a:srgbClr val="F4DD7C"/>
    <a:srgbClr val="D6CE92"/>
    <a:srgbClr val="9F830D"/>
    <a:srgbClr val="FF6A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6DDC3A-5627-4CAF-9ECE-AF6DA989C947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096FA-A096-451E-B8D8-D7D8C5D26D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613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A0FC6F-5387-4D7D-BE7D-6602E8AE8B2A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02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62FA08-E029-4481-A932-67985C58A1B0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4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743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978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23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68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38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205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2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60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12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36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89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51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19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575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501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807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665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114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41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5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7335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"/>
            <a:ext cx="9144000" cy="685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6062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70" y="2088024"/>
            <a:ext cx="6789027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5131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70" y="2088024"/>
            <a:ext cx="6789027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5172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70" y="2088024"/>
            <a:ext cx="6789027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600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70" y="2088024"/>
            <a:ext cx="6789027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311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70" y="2088024"/>
            <a:ext cx="6789027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143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ый треугольник 7"/>
          <p:cNvSpPr/>
          <p:nvPr userDrawn="1"/>
        </p:nvSpPr>
        <p:spPr>
          <a:xfrm flipH="1">
            <a:off x="2354970" y="2088025"/>
            <a:ext cx="6789027" cy="476997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29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1134E-E8AC-429E-8C67-17ACA0B381DC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9ED59-9F7D-4CC3-9130-192894FF99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50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E46DA-5DF4-4D6E-B1C9-BC27E456412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E4C13-D316-43DA-B9F5-6A35FE4162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89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7"/>
            <a:ext cx="9144000" cy="68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8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-16546" y="1669962"/>
            <a:ext cx="3924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9430B"/>
                </a:solidFill>
              </a:rPr>
              <a:t>МИКРОКРЕДИТНАЯ КОМПАНИЯ</a:t>
            </a:r>
          </a:p>
          <a:p>
            <a:pPr algn="ctr"/>
            <a:r>
              <a:rPr lang="ru-RU" sz="1600" b="1" dirty="0">
                <a:solidFill>
                  <a:srgbClr val="59430B"/>
                </a:solidFill>
              </a:rPr>
              <a:t>МАЛОГО БИЗНЕСА </a:t>
            </a:r>
          </a:p>
          <a:p>
            <a:pPr algn="ctr"/>
            <a:r>
              <a:rPr lang="ru-RU" sz="1600" b="1" dirty="0">
                <a:solidFill>
                  <a:srgbClr val="59430B"/>
                </a:solidFill>
              </a:rPr>
              <a:t>РЕСПУБЛИКИ БАШКОРТОСТАН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63623" y="2557847"/>
            <a:ext cx="25349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РЕСПУБЛИКАНСКАЯ ЛИЗИНГОВАЯ КОМПАНИЯ </a:t>
            </a:r>
            <a:r>
              <a:rPr lang="ru-RU" sz="1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РБ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76525" y="3567941"/>
            <a:ext cx="3138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800" b="1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ru-RU" dirty="0">
                <a:solidFill>
                  <a:srgbClr val="B0750C"/>
                </a:solidFill>
              </a:rPr>
              <a:t>Центр сельскохозяйственного консультирования РБ</a:t>
            </a:r>
          </a:p>
        </p:txBody>
      </p:sp>
      <p:sp>
        <p:nvSpPr>
          <p:cNvPr id="98" name="Прямоугольник 97"/>
          <p:cNvSpPr/>
          <p:nvPr/>
        </p:nvSpPr>
        <p:spPr>
          <a:xfrm>
            <a:off x="426113" y="4907349"/>
            <a:ext cx="17123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964334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ЦПП РБ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87939" y="5415180"/>
            <a:ext cx="909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6A4A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ЦИСС</a:t>
            </a:r>
          </a:p>
        </p:txBody>
      </p:sp>
      <p:sp>
        <p:nvSpPr>
          <p:cNvPr id="100" name="Прямоугольник 99"/>
          <p:cNvSpPr/>
          <p:nvPr/>
        </p:nvSpPr>
        <p:spPr>
          <a:xfrm>
            <a:off x="3248223" y="2176509"/>
            <a:ext cx="231505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8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E572C"/>
                </a:solidFill>
                <a:effectLst/>
              </a:rPr>
              <a:t>БИЗНЕС - ИНКУБАТОР</a:t>
            </a:r>
          </a:p>
        </p:txBody>
      </p:sp>
      <p:sp>
        <p:nvSpPr>
          <p:cNvPr id="101" name="Прямоугольник 100"/>
          <p:cNvSpPr/>
          <p:nvPr/>
        </p:nvSpPr>
        <p:spPr>
          <a:xfrm>
            <a:off x="3126243" y="1319367"/>
            <a:ext cx="22518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rgbClr val="D69060"/>
                </a:solidFill>
              </a:rPr>
              <a:t>Гарантийный фонд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037879" y="1852321"/>
            <a:ext cx="2534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rgbClr val="6A3E2C"/>
                </a:solidFill>
              </a:rPr>
              <a:t>ЛИЗИНГОВЫЙ ФОНД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2503310" y="4281409"/>
            <a:ext cx="34867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D6CE92"/>
                </a:solidFill>
              </a:rPr>
              <a:t>ФОНД ПОДДЕРЖКИ </a:t>
            </a:r>
          </a:p>
          <a:p>
            <a:r>
              <a:rPr lang="ru-RU" sz="1800" b="1" dirty="0">
                <a:solidFill>
                  <a:srgbClr val="D6CE92"/>
                </a:solidFill>
              </a:rPr>
              <a:t>ИНВЕСТИЦИОННЫХ ИНИЦИАТИВ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347959" y="6163561"/>
            <a:ext cx="4774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6A3E2C"/>
                </a:solidFill>
              </a:rPr>
              <a:t>ЦЕНТР </a:t>
            </a:r>
            <a:r>
              <a:rPr lang="ru-RU" sz="3200" b="1" cap="all" dirty="0">
                <a:solidFill>
                  <a:srgbClr val="6A3E2C"/>
                </a:solidFill>
              </a:rPr>
              <a:t>«Мой бизнес»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400230" y="2977990"/>
            <a:ext cx="674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АНО «</a:t>
            </a:r>
            <a:r>
              <a:rPr lang="ru-RU" sz="2400" b="1" dirty="0">
                <a:solidFill>
                  <a:srgbClr val="6A4A1C"/>
                </a:solidFill>
              </a:rPr>
              <a:t>Башкирская </a:t>
            </a:r>
            <a:r>
              <a:rPr lang="ru-RU" sz="2400" b="1" dirty="0" err="1">
                <a:solidFill>
                  <a:srgbClr val="6A4A1C"/>
                </a:solidFill>
              </a:rPr>
              <a:t>микрокредитная</a:t>
            </a:r>
            <a:r>
              <a:rPr lang="ru-RU" sz="2400" b="1" dirty="0">
                <a:solidFill>
                  <a:srgbClr val="6A4A1C"/>
                </a:solidFill>
              </a:rPr>
              <a:t> компания»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5316674" y="1549372"/>
            <a:ext cx="10382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6A3B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МФЦ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218674" y="2885656"/>
            <a:ext cx="22653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all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6A3E2C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Центр </a:t>
            </a:r>
          </a:p>
          <a:p>
            <a:pPr algn="ctr"/>
            <a:r>
              <a:rPr lang="ru-RU" sz="2000" b="1" cap="all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6A3E2C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«Мой бизнес»</a:t>
            </a:r>
          </a:p>
        </p:txBody>
      </p:sp>
      <p:sp>
        <p:nvSpPr>
          <p:cNvPr id="108" name="Прямоугольник 107"/>
          <p:cNvSpPr/>
          <p:nvPr/>
        </p:nvSpPr>
        <p:spPr>
          <a:xfrm>
            <a:off x="2225096" y="2484286"/>
            <a:ext cx="4361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59430B"/>
                </a:solidFill>
              </a:rPr>
              <a:t>Центр поддержки предпринимательства 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363001" y="2739544"/>
            <a:ext cx="2534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ЛИЗИНГОВЫЙ ФОНД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509455" y="1616648"/>
            <a:ext cx="2375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90600A"/>
                </a:solidFill>
              </a:rPr>
              <a:t>РЛК</a:t>
            </a:r>
            <a:r>
              <a:rPr lang="ru-RU" sz="1800" dirty="0">
                <a:solidFill>
                  <a:srgbClr val="90600A"/>
                </a:solidFill>
              </a:rPr>
              <a:t> </a:t>
            </a:r>
            <a:r>
              <a:rPr lang="ru-RU" sz="1800" b="1" dirty="0">
                <a:solidFill>
                  <a:srgbClr val="90600A"/>
                </a:solidFill>
              </a:rPr>
              <a:t>РЕСПУБЛИКИ </a:t>
            </a:r>
          </a:p>
          <a:p>
            <a:r>
              <a:rPr lang="ru-RU" sz="1800" b="1" dirty="0">
                <a:solidFill>
                  <a:srgbClr val="90600A"/>
                </a:solidFill>
              </a:rPr>
              <a:t>БАШКОРТОСТАН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2589485" y="4820682"/>
            <a:ext cx="181626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6A3B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РЛК РБ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531971" y="3468680"/>
            <a:ext cx="27515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Центр координации поддержки </a:t>
            </a:r>
            <a:r>
              <a:rPr lang="ru-RU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экспортно</a:t>
            </a:r>
            <a:r>
              <a:rPr lang="ru-RU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ориентированных СМСП РБ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38118" y="4310812"/>
            <a:ext cx="2324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rgbClr val="925B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ТПП РБ</a:t>
            </a:r>
          </a:p>
        </p:txBody>
      </p:sp>
      <p:sp>
        <p:nvSpPr>
          <p:cNvPr id="114" name="Прямоугольник 113"/>
          <p:cNvSpPr/>
          <p:nvPr/>
        </p:nvSpPr>
        <p:spPr>
          <a:xfrm>
            <a:off x="3537781" y="3938679"/>
            <a:ext cx="73994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800" cap="none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МФЦ</a:t>
            </a:r>
          </a:p>
        </p:txBody>
      </p:sp>
      <p:sp>
        <p:nvSpPr>
          <p:cNvPr id="115" name="Прямоугольник 114"/>
          <p:cNvSpPr/>
          <p:nvPr/>
        </p:nvSpPr>
        <p:spPr>
          <a:xfrm>
            <a:off x="6354569" y="2315009"/>
            <a:ext cx="21670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6A3B"/>
                </a:solidFill>
              </a:rPr>
              <a:t>ОПОРА РОССИИ</a:t>
            </a:r>
          </a:p>
        </p:txBody>
      </p:sp>
      <p:sp>
        <p:nvSpPr>
          <p:cNvPr id="116" name="Прямоугольник 115"/>
          <p:cNvSpPr/>
          <p:nvPr/>
        </p:nvSpPr>
        <p:spPr>
          <a:xfrm>
            <a:off x="4743238" y="4264645"/>
            <a:ext cx="3597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8860E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БРО ООО «ОПОРА РОССИИ»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378355" y="3384681"/>
            <a:ext cx="2751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8860E"/>
                </a:solidFill>
              </a:rPr>
              <a:t>Уполномоченный по защите прав предпринимателей РБ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68872" y="5415180"/>
            <a:ext cx="1217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59430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ЦИСС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33734" y="4587432"/>
            <a:ext cx="2751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0600A"/>
                </a:solidFill>
              </a:rPr>
              <a:t>Корпорация развития Республики Башкортостан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6159871" y="5492124"/>
            <a:ext cx="2802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1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0600A"/>
                </a:solidFill>
              </a:rPr>
              <a:t>Агентство по </a:t>
            </a:r>
          </a:p>
          <a:p>
            <a:pPr algn="r"/>
            <a:r>
              <a:rPr lang="ru-RU" sz="1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90600A"/>
                </a:solidFill>
              </a:rPr>
              <a:t>привлечению инвестиций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185451" y="4907349"/>
            <a:ext cx="3169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B18767"/>
                </a:solidFill>
              </a:rPr>
              <a:t>              Центр координации поддержки </a:t>
            </a:r>
            <a:r>
              <a:rPr lang="ru-RU" sz="1600" b="1" dirty="0" err="1">
                <a:solidFill>
                  <a:srgbClr val="B18767"/>
                </a:solidFill>
              </a:rPr>
              <a:t>экспортно</a:t>
            </a:r>
            <a:r>
              <a:rPr lang="ru-RU" sz="1600" b="1" dirty="0">
                <a:solidFill>
                  <a:srgbClr val="B18767"/>
                </a:solidFill>
              </a:rPr>
              <a:t> ориентированных СМСП РБ</a:t>
            </a:r>
          </a:p>
        </p:txBody>
      </p:sp>
      <p:sp>
        <p:nvSpPr>
          <p:cNvPr id="122" name="Прямоугольник 121"/>
          <p:cNvSpPr/>
          <p:nvPr/>
        </p:nvSpPr>
        <p:spPr>
          <a:xfrm>
            <a:off x="5577019" y="2222080"/>
            <a:ext cx="116570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C8860E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ФРПМП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730372" y="5353624"/>
            <a:ext cx="3070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АНО «Башкирская </a:t>
            </a:r>
          </a:p>
          <a:p>
            <a:r>
              <a:rPr lang="ru-RU" sz="1800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микрокредитная</a:t>
            </a:r>
            <a:r>
              <a:rPr lang="ru-RU" sz="18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компания»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071480" y="3723235"/>
            <a:ext cx="1162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ТПП РБ</a:t>
            </a:r>
          </a:p>
        </p:txBody>
      </p:sp>
      <p:sp>
        <p:nvSpPr>
          <p:cNvPr id="127" name="Прямоугольник 126"/>
          <p:cNvSpPr/>
          <p:nvPr/>
        </p:nvSpPr>
        <p:spPr>
          <a:xfrm>
            <a:off x="568872" y="404664"/>
            <a:ext cx="8107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0" dirty="0">
                <a:solidFill>
                  <a:srgbClr val="6A3E2C"/>
                </a:solidFill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ПОДДЕРЖКА МАЛОГО ПРЕДПРИНИМАТЕЛЬСТВА </a:t>
            </a:r>
          </a:p>
          <a:p>
            <a:pPr algn="ctr"/>
            <a:r>
              <a:rPr lang="ru-RU" sz="2000" b="1" kern="0" dirty="0">
                <a:solidFill>
                  <a:srgbClr val="6A3E2C"/>
                </a:solidFill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В РЕСПУБЛИКЕ БАШКОРТОСТАН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483768" y="2924944"/>
            <a:ext cx="4148309" cy="684164"/>
          </a:xfrm>
          <a:prstGeom prst="roundRect">
            <a:avLst/>
          </a:prstGeom>
          <a:solidFill>
            <a:srgbClr val="D24D34">
              <a:alpha val="95000"/>
            </a:srgb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КУДА ИДТИ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27584" y="3645024"/>
            <a:ext cx="7383360" cy="769165"/>
          </a:xfrm>
          <a:prstGeom prst="roundRect">
            <a:avLst/>
          </a:prstGeom>
          <a:solidFill>
            <a:srgbClr val="D24D34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ПРЕДПРИНИМАТЕЛЮ?</a:t>
            </a:r>
          </a:p>
        </p:txBody>
      </p:sp>
    </p:spTree>
    <p:extLst>
      <p:ext uri="{BB962C8B-B14F-4D97-AF65-F5344CB8AC3E}">
        <p14:creationId xmlns:p14="http://schemas.microsoft.com/office/powerpoint/2010/main" val="133952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7" grpId="0"/>
      <p:bldP spid="35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 rot="16200000" flipH="1">
            <a:off x="3905199" y="-3878344"/>
            <a:ext cx="1333602" cy="9144000"/>
          </a:xfrm>
          <a:prstGeom prst="rect">
            <a:avLst/>
          </a:prstGeom>
          <a:solidFill>
            <a:srgbClr val="6A3E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/>
          </a:p>
        </p:txBody>
      </p:sp>
      <p:sp>
        <p:nvSpPr>
          <p:cNvPr id="21" name="Овал 20"/>
          <p:cNvSpPr/>
          <p:nvPr/>
        </p:nvSpPr>
        <p:spPr>
          <a:xfrm>
            <a:off x="767234" y="285448"/>
            <a:ext cx="8019553" cy="72259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8" t="20714" r="10818" b="18133"/>
          <a:stretch/>
        </p:blipFill>
        <p:spPr bwMode="auto">
          <a:xfrm>
            <a:off x="3856848" y="535976"/>
            <a:ext cx="1776704" cy="72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Группа 18"/>
          <p:cNvGrpSpPr/>
          <p:nvPr/>
        </p:nvGrpSpPr>
        <p:grpSpPr>
          <a:xfrm>
            <a:off x="345652" y="1822521"/>
            <a:ext cx="8791064" cy="4772851"/>
            <a:chOff x="335990" y="1628800"/>
            <a:chExt cx="8791064" cy="4772851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3100" y="1628800"/>
              <a:ext cx="4392488" cy="4235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375339" y="1809354"/>
              <a:ext cx="114326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>
                <a:defRPr sz="1600">
                  <a:latin typeface="Bebas Neue Bold" panose="020B0606020202050201" pitchFamily="34" charset="-52"/>
                </a:defRPr>
              </a:lvl1pPr>
            </a:lstStyle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МИНФИН РБ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33998" y="5939986"/>
              <a:ext cx="312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ru-RU"/>
              </a:defPPr>
              <a:lvl1pPr>
                <a:defRPr sz="1050">
                  <a:solidFill>
                    <a:srgbClr val="ED1C24"/>
                  </a:solidFill>
                  <a:latin typeface="Intro " pitchFamily="50" charset="0"/>
                </a:defRPr>
              </a:lvl1pPr>
            </a:lstStyle>
            <a:p>
              <a:pPr algn="ct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ГОСКОМИТЕТ РБ ПО </a:t>
              </a:r>
            </a:p>
            <a:p>
              <a:pPr algn="ct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ПРЕДПРИНИМАТЕЛЬСТВУ И ТУРИЗМУ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38427" y="4397769"/>
              <a:ext cx="1250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МИНПРОМ РБ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5990" y="3507619"/>
              <a:ext cx="23063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МИНЭКОНОМРАЗВИТИЯ РБ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80821" y="1849603"/>
              <a:ext cx="13494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ФИНАНСОВЫЕ</a:t>
              </a:r>
            </a:p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ИНСТИТУТЫ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526342" y="4469789"/>
              <a:ext cx="26007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ОТРАСЛЕВЫЕ И ЭКСПЕРТНЫЕ </a:t>
              </a:r>
            </a:p>
            <a:p>
              <a:pPr algn="ct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ОРГАНИЗАЦИИ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23890" y="5250435"/>
              <a:ext cx="16074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ДЕЛОВЫЕ И</a:t>
              </a:r>
            </a:p>
            <a:p>
              <a:pPr algn="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ОБЩЕСТВЕННЫЕ </a:t>
              </a:r>
            </a:p>
            <a:p>
              <a:pPr algn="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ОРГАНИЗАЦИИ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09217" y="2662574"/>
              <a:ext cx="20299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ИНСТИТУТЫ РАЗВИТИЯ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68103" y="3381515"/>
              <a:ext cx="1512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РЕГИОНАЛЬНЫЕ</a:t>
              </a:r>
            </a:p>
            <a:p>
              <a:pPr algn="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ИНСТИТУТЫ </a:t>
              </a:r>
            </a:p>
            <a:p>
              <a:pPr algn="r"/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ГОСПОДДЕРЖКИ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730420" y="2033177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endParaRPr lang="ru-RU" sz="1200" dirty="0">
                <a:solidFill>
                  <a:srgbClr val="002E5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Овал 2"/>
            <p:cNvSpPr/>
            <p:nvPr/>
          </p:nvSpPr>
          <p:spPr>
            <a:xfrm>
              <a:off x="4281857" y="3748749"/>
              <a:ext cx="970984" cy="5348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5" cstate="print"/>
            <a:srcRect l="13095" t="15792" r="10388" b="15168"/>
            <a:stretch/>
          </p:blipFill>
          <p:spPr>
            <a:xfrm>
              <a:off x="4247279" y="3162906"/>
              <a:ext cx="970984" cy="828974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6007" y="4329081"/>
              <a:ext cx="354534" cy="371541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06007" y="2617749"/>
              <a:ext cx="354534" cy="371541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73012" y="3487751"/>
              <a:ext cx="354534" cy="371541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5884" y="2014181"/>
              <a:ext cx="354534" cy="371541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2314205" y="5250435"/>
              <a:ext cx="11176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МИНЗЕМ РБ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86260" y="2698853"/>
              <a:ext cx="15290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>
                  <a:solidFill>
                    <a:srgbClr val="6A3E2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МИНСЕЛЬХОЗ РБ</a:t>
              </a: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23096" y="4961855"/>
              <a:ext cx="354534" cy="371541"/>
            </a:xfrm>
            <a:prstGeom prst="rect">
              <a:avLst/>
            </a:prstGeom>
          </p:spPr>
        </p:pic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6685" y="5172327"/>
              <a:ext cx="354534" cy="371541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4479324" y="2148363"/>
              <a:ext cx="504056" cy="1618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03934" y="2070272"/>
              <a:ext cx="6671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b="1" dirty="0">
                  <a:solidFill>
                    <a:srgbClr val="6A3E2C"/>
                  </a:solidFill>
                  <a:latin typeface="Bahnschrift SemiBold" panose="020B0502040204020203" pitchFamily="34" charset="0"/>
                </a:rPr>
                <a:t>СМСП</a:t>
              </a:r>
            </a:p>
            <a:p>
              <a:endParaRPr lang="ru-RU" dirty="0">
                <a:solidFill>
                  <a:srgbClr val="1D71B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155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/>
          <a:stretch/>
        </p:blipFill>
        <p:spPr>
          <a:xfrm>
            <a:off x="35496" y="692696"/>
            <a:ext cx="9108504" cy="494083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8" t="13589" r="10949" b="18464"/>
          <a:stretch/>
        </p:blipFill>
        <p:spPr bwMode="auto">
          <a:xfrm>
            <a:off x="7164288" y="5805264"/>
            <a:ext cx="151216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098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7"/>
            <a:ext cx="9144000" cy="685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90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Овал 22"/>
          <p:cNvSpPr/>
          <p:nvPr/>
        </p:nvSpPr>
        <p:spPr>
          <a:xfrm>
            <a:off x="3899691" y="407302"/>
            <a:ext cx="654822" cy="656726"/>
          </a:xfrm>
          <a:prstGeom prst="ellipse">
            <a:avLst/>
          </a:prstGeom>
          <a:solidFill>
            <a:srgbClr val="E53B1E"/>
          </a:solidFill>
          <a:ln>
            <a:solidFill>
              <a:srgbClr val="E53B1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4729547" y="362158"/>
            <a:ext cx="36150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6A3E2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СУБСИДИИ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20495" y="2190727"/>
            <a:ext cx="2495737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083666" y="3184371"/>
            <a:ext cx="2750931" cy="994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221136" y="3963240"/>
            <a:ext cx="2591697" cy="127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245777" y="1159470"/>
            <a:ext cx="57999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spc="240" dirty="0">
                <a:solidFill>
                  <a:srgbClr val="6A3E2C"/>
                </a:solidFill>
                <a:latin typeface="Montserrat Light"/>
              </a:rPr>
              <a:t>РОССИЙСКИЙ</a:t>
            </a:r>
            <a:r>
              <a:rPr lang="ru-RU" sz="2000" spc="240" dirty="0">
                <a:solidFill>
                  <a:srgbClr val="6A3E2C"/>
                </a:solidFill>
                <a:latin typeface="Montserrat Light"/>
              </a:rPr>
              <a:t> </a:t>
            </a:r>
          </a:p>
          <a:p>
            <a:r>
              <a:rPr lang="en-US" sz="2000" spc="240" dirty="0">
                <a:solidFill>
                  <a:srgbClr val="6A3E2C"/>
                </a:solidFill>
                <a:latin typeface="Montserrat Light"/>
              </a:rPr>
              <a:t>ЭКСПОРТНЫЙ </a:t>
            </a:r>
            <a:endParaRPr lang="ru-RU" sz="2000" spc="240" dirty="0">
              <a:solidFill>
                <a:srgbClr val="6A3E2C"/>
              </a:solidFill>
              <a:latin typeface="Montserrat Light"/>
            </a:endParaRPr>
          </a:p>
          <a:p>
            <a:r>
              <a:rPr lang="en-US" sz="2000" spc="240" dirty="0">
                <a:solidFill>
                  <a:srgbClr val="6A3E2C"/>
                </a:solidFill>
                <a:latin typeface="Montserrat Light"/>
              </a:rPr>
              <a:t>ЦЕНТР</a:t>
            </a:r>
          </a:p>
        </p:txBody>
      </p:sp>
      <p:sp>
        <p:nvSpPr>
          <p:cNvPr id="13" name="TextBox 5"/>
          <p:cNvSpPr txBox="1"/>
          <p:nvPr/>
        </p:nvSpPr>
        <p:spPr>
          <a:xfrm>
            <a:off x="-220513" y="2363604"/>
            <a:ext cx="3150573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935"/>
              </a:lnSpc>
            </a:pPr>
            <a:r>
              <a:rPr lang="ru-RU" sz="2000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</a:t>
            </a:r>
            <a:r>
              <a:rPr lang="en-US" sz="2000" b="1" i="0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 </a:t>
            </a:r>
            <a:r>
              <a:rPr lang="en-US" sz="3600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90%</a:t>
            </a:r>
            <a:r>
              <a:rPr lang="ru-RU" sz="3600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3600" b="1" i="0" spc="19" dirty="0">
              <a:solidFill>
                <a:srgbClr val="E53B1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r">
              <a:lnSpc>
                <a:spcPts val="2935"/>
              </a:lnSpc>
            </a:pPr>
            <a:r>
              <a:rPr lang="ru-RU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</a:t>
            </a:r>
            <a:r>
              <a:rPr lang="en-US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омпенсация затрат</a:t>
            </a:r>
            <a:r>
              <a:rPr lang="ru-RU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на:</a:t>
            </a:r>
            <a:r>
              <a:rPr lang="en-US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endParaRPr lang="ru-RU" b="1" spc="19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2935"/>
              </a:lnSpc>
            </a:pPr>
            <a:endParaRPr lang="en-US" b="1" i="0" spc="19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88262" y="2049804"/>
            <a:ext cx="5107372" cy="840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120"/>
              </a:lnSpc>
            </a:pPr>
            <a:r>
              <a:rPr lang="ru-RU" spc="240" dirty="0">
                <a:solidFill>
                  <a:srgbClr val="6A3E2C"/>
                </a:solidFill>
                <a:latin typeface="Montserrat Light"/>
              </a:rPr>
              <a:t>ГОСУДАРСТВЕННАЯ </a:t>
            </a:r>
          </a:p>
          <a:p>
            <a:pPr>
              <a:lnSpc>
                <a:spcPts val="3120"/>
              </a:lnSpc>
            </a:pPr>
            <a:r>
              <a:rPr lang="ru-RU" spc="240" dirty="0">
                <a:solidFill>
                  <a:srgbClr val="6A3E2C"/>
                </a:solidFill>
                <a:latin typeface="Montserrat Light"/>
              </a:rPr>
              <a:t>ПРОГРАММА</a:t>
            </a:r>
            <a:endParaRPr lang="en-US" spc="240" dirty="0">
              <a:solidFill>
                <a:srgbClr val="6A3E2C"/>
              </a:solidFill>
              <a:latin typeface="Montserrat Light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3168917" y="3244815"/>
            <a:ext cx="312044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</a:t>
            </a:r>
            <a:r>
              <a:rPr lang="en-US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</a:t>
            </a:r>
            <a:r>
              <a:rPr lang="en-US" sz="2800" b="1" i="0" spc="17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0" spc="17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100</a:t>
            </a:r>
            <a:r>
              <a:rPr lang="en-US" sz="2800" b="1" i="0" spc="17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тыс. </a:t>
            </a:r>
            <a:r>
              <a:rPr lang="ru-RU" b="1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рублей </a:t>
            </a:r>
          </a:p>
          <a:p>
            <a:r>
              <a:rPr lang="en-US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 </a:t>
            </a:r>
            <a:r>
              <a:rPr lang="en-US" sz="3600" b="1" i="0" spc="17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</a:t>
            </a:r>
            <a:r>
              <a:rPr lang="en-US" sz="3200" b="1" i="0" spc="17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млн. руб</a:t>
            </a:r>
            <a:r>
              <a:rPr lang="ru-RU" b="1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лей</a:t>
            </a:r>
            <a:r>
              <a:rPr lang="en-US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b="1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на:</a:t>
            </a:r>
            <a:endParaRPr lang="en-US" b="1" i="0" spc="17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478946" y="2794977"/>
            <a:ext cx="25740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240" dirty="0">
                <a:solidFill>
                  <a:srgbClr val="6A3E2C"/>
                </a:solidFill>
                <a:latin typeface="Montserrat Light"/>
              </a:rPr>
              <a:t>МИНИСТЕРСТВО СЕЛЬСКОГО ХОЗЯЙСТВА </a:t>
            </a:r>
            <a:endParaRPr lang="en-US" spc="240" dirty="0">
              <a:solidFill>
                <a:srgbClr val="6A3E2C"/>
              </a:solidFill>
              <a:latin typeface="Montserrat Light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5688382" y="4029717"/>
            <a:ext cx="3124451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</a:t>
            </a:r>
            <a:r>
              <a:rPr lang="en-US" b="1" i="0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 </a:t>
            </a:r>
            <a:r>
              <a:rPr lang="en-US" sz="3600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ru-RU" sz="3600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млн. руб</a:t>
            </a:r>
            <a:r>
              <a:rPr lang="ru-RU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лей</a:t>
            </a:r>
            <a:r>
              <a:rPr lang="en-US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i="0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</a:t>
            </a:r>
            <a:r>
              <a:rPr lang="en-US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br>
              <a:rPr lang="ru-RU" b="1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600" b="1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70 </a:t>
            </a:r>
            <a:r>
              <a:rPr lang="en-US" b="1" i="0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млн. руб</a:t>
            </a:r>
            <a:r>
              <a:rPr lang="ru-RU" b="1" i="0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лей </a:t>
            </a:r>
            <a:r>
              <a:rPr lang="ru-RU" b="1" spc="19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</a:t>
            </a:r>
            <a:r>
              <a:rPr lang="en-US" i="0" spc="19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pic>
        <p:nvPicPr>
          <p:cNvPr id="24" name="Picture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910779" y="407302"/>
            <a:ext cx="674297" cy="674297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74298" y="3162880"/>
            <a:ext cx="3025485" cy="122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35"/>
              </a:lnSpc>
            </a:pPr>
            <a:r>
              <a:rPr lang="en-US" sz="1600" spc="19" dirty="0" err="1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Транспортировку</a:t>
            </a:r>
            <a:endParaRPr lang="en-US" sz="1600" spc="19" dirty="0">
              <a:solidFill>
                <a:srgbClr val="6A3E2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2935"/>
              </a:lnSpc>
            </a:pPr>
            <a:r>
              <a:rPr lang="en-US" sz="1600" spc="19" dirty="0" err="1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Международную</a:t>
            </a:r>
            <a:r>
              <a:rPr lang="en-US" sz="1600" spc="19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spc="19" dirty="0" err="1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адаптацию</a:t>
            </a:r>
            <a:endParaRPr lang="en-US" sz="1600" spc="19" dirty="0">
              <a:solidFill>
                <a:srgbClr val="6A3E2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2935"/>
              </a:lnSpc>
            </a:pPr>
            <a:r>
              <a:rPr lang="en-US" sz="1600" spc="19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Выставки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083666" y="4460821"/>
            <a:ext cx="2864095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70"/>
              </a:lnSpc>
            </a:pPr>
            <a:r>
              <a:rPr lang="en-US" spc="17" dirty="0" err="1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Стартап</a:t>
            </a:r>
            <a:endParaRPr lang="en-US" spc="17" dirty="0">
              <a:solidFill>
                <a:srgbClr val="6A3E2C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2570"/>
              </a:lnSpc>
            </a:pPr>
            <a:r>
              <a:rPr lang="en-US" spc="17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Возмещение по лизингу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26474" y="5189162"/>
            <a:ext cx="4108604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866"/>
              </a:lnSpc>
            </a:pPr>
            <a:r>
              <a:rPr lang="en-US" spc="19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Агростартап</a:t>
            </a:r>
          </a:p>
          <a:p>
            <a:pPr algn="r">
              <a:lnSpc>
                <a:spcPts val="2866"/>
              </a:lnSpc>
            </a:pPr>
            <a:r>
              <a:rPr lang="en-US" spc="19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Животноводческие фермы</a:t>
            </a:r>
          </a:p>
          <a:p>
            <a:pPr algn="r">
              <a:lnSpc>
                <a:spcPts val="2866"/>
              </a:lnSpc>
            </a:pPr>
            <a:r>
              <a:rPr lang="en-US" spc="19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Потребительские кооперативы</a:t>
            </a: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3288262" y="1884415"/>
            <a:ext cx="0" cy="117139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234959" y="1038599"/>
            <a:ext cx="0" cy="105739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48326" y="3162880"/>
            <a:ext cx="133871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6338271" y="2670946"/>
            <a:ext cx="0" cy="117139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3127517" y="4450244"/>
            <a:ext cx="133871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7516984" y="5189162"/>
            <a:ext cx="133871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8" t="13589" r="10949" b="18464"/>
          <a:stretch/>
        </p:blipFill>
        <p:spPr bwMode="auto">
          <a:xfrm>
            <a:off x="763130" y="5504959"/>
            <a:ext cx="151216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8" name="Прямая соединительная линия 57"/>
          <p:cNvCxnSpPr/>
          <p:nvPr/>
        </p:nvCxnSpPr>
        <p:spPr>
          <a:xfrm flipH="1" flipV="1">
            <a:off x="5076056" y="1328582"/>
            <a:ext cx="4082447" cy="1880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4678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/>
          <a:srcRect r="4909"/>
          <a:stretch/>
        </p:blipFill>
        <p:spPr>
          <a:xfrm>
            <a:off x="395536" y="4063655"/>
            <a:ext cx="1898265" cy="896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16165" y="186403"/>
            <a:ext cx="6627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6A3E2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ЛЬГОТНОЕ ФИНАНСИРОВАНИЕ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547505" y="1078331"/>
            <a:ext cx="6612151" cy="876927"/>
            <a:chOff x="-482717" y="1062638"/>
            <a:chExt cx="6612151" cy="876927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-482717" y="1062638"/>
              <a:ext cx="57999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240" dirty="0">
                  <a:solidFill>
                    <a:srgbClr val="6A3E2C"/>
                  </a:solidFill>
                  <a:latin typeface="Montserrat Light"/>
                </a:rPr>
                <a:t>ЛЬГОТНЫЙ ЛИЗИНГ</a:t>
              </a:r>
              <a:endParaRPr lang="en-US" sz="2400" b="1" spc="240" dirty="0">
                <a:solidFill>
                  <a:srgbClr val="6A3E2C"/>
                </a:solidFill>
                <a:latin typeface="Montserrat Light"/>
              </a:endParaRPr>
            </a:p>
          </p:txBody>
        </p:sp>
        <p:sp>
          <p:nvSpPr>
            <p:cNvPr id="7" name="TextBox 8"/>
            <p:cNvSpPr txBox="1"/>
            <p:nvPr/>
          </p:nvSpPr>
          <p:spPr>
            <a:xfrm>
              <a:off x="1507027" y="1447122"/>
              <a:ext cx="4622407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</a:t>
              </a:r>
              <a:r>
                <a:rPr lang="en-US" sz="1600" b="1" i="0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200</a:t>
              </a:r>
              <a:r>
                <a:rPr lang="en-US" sz="2800" b="1" i="0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600" b="1" i="0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млн. руб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лей</a:t>
              </a:r>
              <a:r>
                <a:rPr lang="en-US" sz="1600" b="1" i="0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от </a:t>
              </a:r>
              <a:r>
                <a:rPr lang="ru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6 %</a:t>
              </a:r>
              <a:r>
                <a:rPr lang="en-US" sz="16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годовых</a:t>
              </a:r>
              <a:endParaRPr lang="en-US" sz="1600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660883" y="2213156"/>
            <a:ext cx="7017085" cy="920540"/>
            <a:chOff x="-139431" y="1080154"/>
            <a:chExt cx="7017085" cy="92054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-139431" y="1080154"/>
              <a:ext cx="57999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240" dirty="0">
                  <a:solidFill>
                    <a:srgbClr val="6A3E2C"/>
                  </a:solidFill>
                  <a:latin typeface="Montserrat Light"/>
                </a:rPr>
                <a:t>КРЕДИТЫ КОРПОРАЦИИ МСП</a:t>
              </a:r>
              <a:endParaRPr lang="en-US" sz="2400" b="1" spc="240" dirty="0">
                <a:solidFill>
                  <a:srgbClr val="6A3E2C"/>
                </a:solidFill>
                <a:latin typeface="Montserrat Light"/>
              </a:endParaRPr>
            </a:p>
          </p:txBody>
        </p:sp>
        <p:sp>
          <p:nvSpPr>
            <p:cNvPr id="13" name="TextBox 8"/>
            <p:cNvSpPr txBox="1"/>
            <p:nvPr/>
          </p:nvSpPr>
          <p:spPr>
            <a:xfrm>
              <a:off x="2485166" y="1508251"/>
              <a:ext cx="4392488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от </a:t>
              </a:r>
              <a:r>
                <a:rPr lang="ru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7,75 %</a:t>
              </a:r>
              <a:r>
                <a:rPr lang="en-US" sz="16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годовых</a:t>
              </a:r>
              <a:endParaRPr lang="en-US" sz="1600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447503" y="4377212"/>
            <a:ext cx="6607601" cy="945742"/>
            <a:chOff x="1430200" y="1109120"/>
            <a:chExt cx="6607601" cy="945742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1430200" y="1109120"/>
              <a:ext cx="57999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240" dirty="0">
                  <a:solidFill>
                    <a:srgbClr val="6A3E2C"/>
                  </a:solidFill>
                  <a:latin typeface="Montserrat Light"/>
                </a:rPr>
                <a:t>ЛЬГОТНЫЕ КРЕДИТЫ</a:t>
              </a:r>
              <a:endParaRPr lang="en-US" sz="2400" b="1" spc="240" dirty="0">
                <a:solidFill>
                  <a:srgbClr val="6A3E2C"/>
                </a:solidFill>
                <a:latin typeface="Montserrat Light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2688217" y="1562419"/>
              <a:ext cx="5349584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</a:t>
              </a:r>
              <a:r>
                <a:rPr lang="en-US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</a:t>
              </a:r>
              <a:r>
                <a:rPr lang="en-US" sz="28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млн. руб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лей</a:t>
              </a:r>
              <a:r>
                <a:rPr lang="en-US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от </a:t>
              </a:r>
              <a:r>
                <a:rPr lang="ru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3,25 %</a:t>
              </a:r>
              <a:r>
                <a:rPr lang="en-US" sz="16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годовых</a:t>
              </a:r>
              <a:endParaRPr lang="en-US" sz="1600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211960" y="5447965"/>
            <a:ext cx="6647105" cy="1007297"/>
            <a:chOff x="3942623" y="1086305"/>
            <a:chExt cx="6647105" cy="1007297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3942623" y="1086305"/>
              <a:ext cx="57999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240" dirty="0">
                  <a:solidFill>
                    <a:srgbClr val="6A3E2C"/>
                  </a:solidFill>
                  <a:latin typeface="Montserrat Light"/>
                </a:rPr>
                <a:t>ГАРАНТИИ</a:t>
              </a:r>
              <a:endParaRPr lang="en-US" sz="2400" b="1" spc="240" dirty="0">
                <a:solidFill>
                  <a:srgbClr val="6A3E2C"/>
                </a:solidFill>
                <a:latin typeface="Montserrat Light"/>
              </a:endParaRPr>
            </a:p>
          </p:txBody>
        </p:sp>
        <p:sp>
          <p:nvSpPr>
            <p:cNvPr id="19" name="TextBox 8"/>
            <p:cNvSpPr txBox="1"/>
            <p:nvPr/>
          </p:nvSpPr>
          <p:spPr>
            <a:xfrm>
              <a:off x="5240144" y="1539604"/>
              <a:ext cx="5349584" cy="5539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</a:t>
              </a:r>
              <a:r>
                <a:rPr lang="en-US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36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70 %</a:t>
              </a:r>
              <a:r>
                <a:rPr lang="en-US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суммы кредита</a:t>
              </a:r>
              <a:endParaRPr lang="en-US" b="1" i="0" spc="17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537249" y="3196202"/>
            <a:ext cx="8474835" cy="1110878"/>
            <a:chOff x="1214029" y="3647160"/>
            <a:chExt cx="8474835" cy="111087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214029" y="3647160"/>
              <a:ext cx="57999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spc="240" dirty="0">
                  <a:solidFill>
                    <a:srgbClr val="6A3E2C"/>
                  </a:solidFill>
                  <a:latin typeface="Montserrat Light"/>
                </a:rPr>
                <a:t>МИКРОЗАЙМЫ</a:t>
              </a:r>
              <a:endParaRPr lang="en-US" sz="2400" b="1" spc="240" dirty="0">
                <a:solidFill>
                  <a:srgbClr val="6A3E2C"/>
                </a:solidFill>
                <a:latin typeface="Montserrat Light"/>
              </a:endParaRPr>
            </a:p>
          </p:txBody>
        </p:sp>
        <p:sp>
          <p:nvSpPr>
            <p:cNvPr id="24" name="TextBox 8"/>
            <p:cNvSpPr txBox="1"/>
            <p:nvPr/>
          </p:nvSpPr>
          <p:spPr>
            <a:xfrm>
              <a:off x="1664604" y="4265595"/>
              <a:ext cx="8024260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до</a:t>
              </a:r>
              <a:r>
                <a:rPr lang="en-US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500</a:t>
              </a:r>
              <a:r>
                <a:rPr lang="en-US" sz="28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тыс</a:t>
              </a:r>
              <a:r>
                <a:rPr lang="en-US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 руб</a:t>
              </a:r>
              <a:r>
                <a:rPr lang="ru-RU" sz="1600" b="1" spc="17" dirty="0">
                  <a:solidFill>
                    <a:srgbClr val="964334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лей с ед. комиссией </a:t>
              </a:r>
              <a:r>
                <a:rPr lang="en-US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2/3</a:t>
              </a:r>
              <a:r>
                <a:rPr lang="ba-RU" sz="3200" b="1" spc="17" dirty="0">
                  <a:solidFill>
                    <a:srgbClr val="E53B1E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ba-RU" sz="1600" b="1" spc="17" dirty="0">
                  <a:solidFill>
                    <a:srgbClr val="6A4A1C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ставки</a:t>
              </a:r>
              <a:r>
                <a:rPr lang="en-US" sz="3200" b="1" spc="17" dirty="0">
                  <a:solidFill>
                    <a:srgbClr val="6A4A1C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ba-RU" sz="1600" b="1" spc="17" dirty="0">
                  <a:solidFill>
                    <a:srgbClr val="6A4A1C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ЦБ РФ</a:t>
              </a:r>
              <a:endParaRPr lang="en-US" sz="1600" b="1" i="0" spc="17" dirty="0">
                <a:solidFill>
                  <a:srgbClr val="6A4A1C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27" name="Овал 26"/>
          <p:cNvSpPr/>
          <p:nvPr/>
        </p:nvSpPr>
        <p:spPr>
          <a:xfrm>
            <a:off x="1477374" y="117574"/>
            <a:ext cx="654822" cy="656726"/>
          </a:xfrm>
          <a:prstGeom prst="ellipse">
            <a:avLst/>
          </a:prstGeom>
          <a:solidFill>
            <a:srgbClr val="E53B1E"/>
          </a:solidFill>
          <a:ln>
            <a:solidFill>
              <a:srgbClr val="E53B1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88462" y="117574"/>
            <a:ext cx="674297" cy="674297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 flipH="1">
            <a:off x="19236" y="914586"/>
            <a:ext cx="2708912" cy="741878"/>
            <a:chOff x="1428724" y="2470082"/>
            <a:chExt cx="4740900" cy="340926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 flipH="1">
              <a:off x="5037492" y="2470082"/>
              <a:ext cx="1132132" cy="340926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1428724" y="2811008"/>
              <a:ext cx="3608767" cy="0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Группа 35"/>
          <p:cNvGrpSpPr/>
          <p:nvPr/>
        </p:nvGrpSpPr>
        <p:grpSpPr>
          <a:xfrm flipH="1">
            <a:off x="915980" y="1990240"/>
            <a:ext cx="3494433" cy="741877"/>
            <a:chOff x="1428724" y="2470085"/>
            <a:chExt cx="4740901" cy="340926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 flipH="1">
              <a:off x="5037492" y="2470082"/>
              <a:ext cx="1132132" cy="340926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1428724" y="2811008"/>
              <a:ext cx="3608767" cy="0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Группа 38"/>
          <p:cNvGrpSpPr/>
          <p:nvPr/>
        </p:nvGrpSpPr>
        <p:grpSpPr>
          <a:xfrm flipH="1">
            <a:off x="1996608" y="3017881"/>
            <a:ext cx="2708912" cy="741877"/>
            <a:chOff x="1428724" y="2470084"/>
            <a:chExt cx="4740900" cy="340926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 flipH="1">
              <a:off x="5037492" y="2470082"/>
              <a:ext cx="1132132" cy="340926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1428724" y="2811008"/>
              <a:ext cx="3608767" cy="0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Группа 45"/>
          <p:cNvGrpSpPr/>
          <p:nvPr/>
        </p:nvGrpSpPr>
        <p:grpSpPr>
          <a:xfrm flipH="1">
            <a:off x="3638589" y="5159386"/>
            <a:ext cx="2708912" cy="741878"/>
            <a:chOff x="1428724" y="2470082"/>
            <a:chExt cx="4740900" cy="340926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5037492" y="2470082"/>
              <a:ext cx="1132132" cy="340926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1428724" y="2811008"/>
              <a:ext cx="3608767" cy="0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Группа 48"/>
          <p:cNvGrpSpPr/>
          <p:nvPr/>
        </p:nvGrpSpPr>
        <p:grpSpPr>
          <a:xfrm flipH="1">
            <a:off x="2820821" y="4118873"/>
            <a:ext cx="2708912" cy="741878"/>
            <a:chOff x="1428724" y="2470082"/>
            <a:chExt cx="4740900" cy="340926"/>
          </a:xfrm>
        </p:grpSpPr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5037492" y="2470082"/>
              <a:ext cx="1132132" cy="340926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1428724" y="2811008"/>
              <a:ext cx="3608767" cy="0"/>
            </a:xfrm>
            <a:prstGeom prst="line">
              <a:avLst/>
            </a:prstGeom>
            <a:ln w="25400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Прямоугольник 61"/>
          <p:cNvSpPr/>
          <p:nvPr/>
        </p:nvSpPr>
        <p:spPr>
          <a:xfrm>
            <a:off x="8687" y="5575179"/>
            <a:ext cx="3209861" cy="489878"/>
          </a:xfrm>
          <a:prstGeom prst="rect">
            <a:avLst/>
          </a:prstGeom>
          <a:solidFill>
            <a:srgbClr val="D69060"/>
          </a:solidFill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800" spc="240" dirty="0">
                <a:solidFill>
                  <a:schemeClr val="bg1"/>
                </a:solidFill>
                <a:latin typeface="Montserrat Light"/>
              </a:rPr>
              <a:t>#</a:t>
            </a:r>
            <a:r>
              <a:rPr lang="ru-RU" sz="2800" spc="240" dirty="0">
                <a:solidFill>
                  <a:schemeClr val="bg1"/>
                </a:solidFill>
                <a:latin typeface="Montserrat Light"/>
              </a:rPr>
              <a:t>МОЙБИЗНЕС</a:t>
            </a:r>
            <a:endParaRPr lang="en-US" sz="2800" spc="240" dirty="0">
              <a:solidFill>
                <a:schemeClr val="bg1"/>
              </a:solidFill>
              <a:latin typeface="Montserrat Light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 flipV="1">
            <a:off x="2320054" y="728337"/>
            <a:ext cx="6823946" cy="6353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106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265277" y="1940886"/>
            <a:ext cx="1543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Акселерация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3250" y="3988638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Приобретение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оборудования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в лизинг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15110" y="1280344"/>
            <a:ext cx="2016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Расчёт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бизнес-плана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056276" y="1622320"/>
            <a:ext cx="1889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Участие в бизнес-миссиях выставках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7504" y="2021022"/>
            <a:ext cx="18036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Субсидии на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cs typeface="Times New Roman" panose="02020603050405020304" pitchFamily="18" charset="0"/>
              </a:rPr>
              <a:t>начало бизнеса 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710" y="5442191"/>
            <a:ext cx="2625852" cy="1376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 descr="C:\Users\Gleb\Music\businessman-icon-symbol-logo-stock-vector-226173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2" t="11451" r="19670" b="19939"/>
          <a:stretch/>
        </p:blipFill>
        <p:spPr bwMode="auto">
          <a:xfrm>
            <a:off x="338356" y="1390586"/>
            <a:ext cx="887016" cy="1123552"/>
          </a:xfrm>
          <a:prstGeom prst="rect">
            <a:avLst/>
          </a:prstGeom>
          <a:solidFill>
            <a:srgbClr val="D69060"/>
          </a:solidFill>
        </p:spPr>
      </p:pic>
      <p:sp>
        <p:nvSpPr>
          <p:cNvPr id="29" name="Скругленный прямоугольник 28"/>
          <p:cNvSpPr/>
          <p:nvPr/>
        </p:nvSpPr>
        <p:spPr>
          <a:xfrm>
            <a:off x="2407397" y="1608133"/>
            <a:ext cx="1350194" cy="535251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Обучение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44" name="Группа 43"/>
          <p:cNvGrpSpPr/>
          <p:nvPr/>
        </p:nvGrpSpPr>
        <p:grpSpPr>
          <a:xfrm>
            <a:off x="1940263" y="1699701"/>
            <a:ext cx="532800" cy="400110"/>
            <a:chOff x="1948323" y="752772"/>
            <a:chExt cx="703850" cy="554522"/>
          </a:xfrm>
        </p:grpSpPr>
        <p:sp>
          <p:nvSpPr>
            <p:cNvPr id="45" name="Капля 44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12527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1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" name="Прямая со стрелкой 4"/>
          <p:cNvCxnSpPr/>
          <p:nvPr/>
        </p:nvCxnSpPr>
        <p:spPr>
          <a:xfrm flipV="1">
            <a:off x="1475956" y="1887955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Скругленный прямоугольник 90"/>
          <p:cNvSpPr/>
          <p:nvPr/>
        </p:nvSpPr>
        <p:spPr>
          <a:xfrm>
            <a:off x="4755025" y="1587170"/>
            <a:ext cx="2613919" cy="535251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Расчет бизнес-плана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92" name="Группа 91"/>
          <p:cNvGrpSpPr/>
          <p:nvPr/>
        </p:nvGrpSpPr>
        <p:grpSpPr>
          <a:xfrm>
            <a:off x="4287892" y="1678738"/>
            <a:ext cx="532800" cy="400110"/>
            <a:chOff x="1948323" y="752772"/>
            <a:chExt cx="703850" cy="554522"/>
          </a:xfrm>
        </p:grpSpPr>
        <p:sp>
          <p:nvSpPr>
            <p:cNvPr id="93" name="Капля 92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112527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2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96" name="Прямая со стрелкой 95"/>
          <p:cNvCxnSpPr/>
          <p:nvPr/>
        </p:nvCxnSpPr>
        <p:spPr>
          <a:xfrm flipV="1">
            <a:off x="3823585" y="1866992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97240" y="279097"/>
            <a:ext cx="8145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6A3E2C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КОМПЛЕКСНАЯ ПОДДЕРЖКА БИЗНЕСА</a:t>
            </a:r>
          </a:p>
        </p:txBody>
      </p:sp>
      <p:cxnSp>
        <p:nvCxnSpPr>
          <p:cNvPr id="98" name="Прямая соединительная линия 97"/>
          <p:cNvCxnSpPr/>
          <p:nvPr/>
        </p:nvCxnSpPr>
        <p:spPr>
          <a:xfrm flipH="1" flipV="1">
            <a:off x="1040620" y="828446"/>
            <a:ext cx="6823946" cy="6353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3101757" y="3447283"/>
            <a:ext cx="1543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Акселерация </a:t>
            </a: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036016" y="3007298"/>
            <a:ext cx="2007190" cy="836991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Субсидии на начало бизнеса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101" name="Группа 100"/>
          <p:cNvGrpSpPr/>
          <p:nvPr/>
        </p:nvGrpSpPr>
        <p:grpSpPr>
          <a:xfrm>
            <a:off x="574881" y="3183049"/>
            <a:ext cx="532800" cy="400110"/>
            <a:chOff x="1948323" y="752772"/>
            <a:chExt cx="703850" cy="554522"/>
          </a:xfrm>
        </p:grpSpPr>
        <p:sp>
          <p:nvSpPr>
            <p:cNvPr id="102" name="Капля 101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112528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3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05" name="Прямая со стрелкой 104"/>
          <p:cNvCxnSpPr/>
          <p:nvPr/>
        </p:nvCxnSpPr>
        <p:spPr>
          <a:xfrm flipV="1">
            <a:off x="118920" y="3394602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Скругленный прямоугольник 105"/>
          <p:cNvSpPr/>
          <p:nvPr/>
        </p:nvSpPr>
        <p:spPr>
          <a:xfrm>
            <a:off x="3912261" y="2966735"/>
            <a:ext cx="1726008" cy="924520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Акселерация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107" name="Группа 106"/>
          <p:cNvGrpSpPr/>
          <p:nvPr/>
        </p:nvGrpSpPr>
        <p:grpSpPr>
          <a:xfrm>
            <a:off x="3507513" y="3168044"/>
            <a:ext cx="532800" cy="400110"/>
            <a:chOff x="1948323" y="752772"/>
            <a:chExt cx="703850" cy="554522"/>
          </a:xfrm>
        </p:grpSpPr>
        <p:sp>
          <p:nvSpPr>
            <p:cNvPr id="108" name="Капля 107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2112527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4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11" name="Прямая со стрелкой 110"/>
          <p:cNvCxnSpPr/>
          <p:nvPr/>
        </p:nvCxnSpPr>
        <p:spPr>
          <a:xfrm flipV="1">
            <a:off x="3078875" y="3354237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Скругленный прямоугольник 117"/>
          <p:cNvSpPr/>
          <p:nvPr/>
        </p:nvSpPr>
        <p:spPr>
          <a:xfrm>
            <a:off x="6488656" y="2893504"/>
            <a:ext cx="2086049" cy="949190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Приобретение оборудования в лизинг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pSp>
        <p:nvGrpSpPr>
          <p:cNvPr id="119" name="Группа 118"/>
          <p:cNvGrpSpPr/>
          <p:nvPr/>
        </p:nvGrpSpPr>
        <p:grpSpPr>
          <a:xfrm>
            <a:off x="6085301" y="3161044"/>
            <a:ext cx="532800" cy="400110"/>
            <a:chOff x="1948323" y="752772"/>
            <a:chExt cx="703850" cy="554522"/>
          </a:xfrm>
        </p:grpSpPr>
        <p:sp>
          <p:nvSpPr>
            <p:cNvPr id="120" name="Капля 119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112527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5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23" name="Прямая со стрелкой 122"/>
          <p:cNvCxnSpPr/>
          <p:nvPr/>
        </p:nvCxnSpPr>
        <p:spPr>
          <a:xfrm flipV="1">
            <a:off x="5642286" y="3371837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Прямоугольник 123"/>
          <p:cNvSpPr/>
          <p:nvPr/>
        </p:nvSpPr>
        <p:spPr>
          <a:xfrm>
            <a:off x="3013081" y="5033985"/>
            <a:ext cx="1543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Акселерация </a:t>
            </a: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947340" y="4507546"/>
            <a:ext cx="1902414" cy="923445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Сертификация продукции</a:t>
            </a:r>
          </a:p>
        </p:txBody>
      </p:sp>
      <p:grpSp>
        <p:nvGrpSpPr>
          <p:cNvPr id="126" name="Группа 125"/>
          <p:cNvGrpSpPr/>
          <p:nvPr/>
        </p:nvGrpSpPr>
        <p:grpSpPr>
          <a:xfrm>
            <a:off x="486205" y="4769751"/>
            <a:ext cx="532800" cy="400110"/>
            <a:chOff x="1948323" y="752772"/>
            <a:chExt cx="703850" cy="554522"/>
          </a:xfrm>
        </p:grpSpPr>
        <p:sp>
          <p:nvSpPr>
            <p:cNvPr id="127" name="Капля 126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2112528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6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30" name="Прямая со стрелкой 129"/>
          <p:cNvCxnSpPr/>
          <p:nvPr/>
        </p:nvCxnSpPr>
        <p:spPr>
          <a:xfrm flipV="1">
            <a:off x="30244" y="4981304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Скругленный прямоугольник 130"/>
          <p:cNvSpPr/>
          <p:nvPr/>
        </p:nvSpPr>
        <p:spPr>
          <a:xfrm>
            <a:off x="3677628" y="4507546"/>
            <a:ext cx="2173169" cy="924520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Участие в бизнес-миссиях, выставках</a:t>
            </a:r>
          </a:p>
        </p:txBody>
      </p:sp>
      <p:grpSp>
        <p:nvGrpSpPr>
          <p:cNvPr id="132" name="Группа 131"/>
          <p:cNvGrpSpPr/>
          <p:nvPr/>
        </p:nvGrpSpPr>
        <p:grpSpPr>
          <a:xfrm>
            <a:off x="3253110" y="4763197"/>
            <a:ext cx="532800" cy="400110"/>
            <a:chOff x="1948323" y="752772"/>
            <a:chExt cx="703850" cy="554522"/>
          </a:xfrm>
        </p:grpSpPr>
        <p:sp>
          <p:nvSpPr>
            <p:cNvPr id="133" name="Капля 132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112527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7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36" name="Прямая со стрелкой 135"/>
          <p:cNvCxnSpPr/>
          <p:nvPr/>
        </p:nvCxnSpPr>
        <p:spPr>
          <a:xfrm flipV="1">
            <a:off x="2843171" y="4976307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Скругленный прямоугольник 136"/>
          <p:cNvSpPr/>
          <p:nvPr/>
        </p:nvSpPr>
        <p:spPr>
          <a:xfrm>
            <a:off x="6678671" y="4509207"/>
            <a:ext cx="2174725" cy="949190"/>
          </a:xfrm>
          <a:prstGeom prst="roundRect">
            <a:avLst/>
          </a:prstGeom>
          <a:noFill/>
          <a:ln>
            <a:solidFill>
              <a:srgbClr val="96433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Выход на международный рынок</a:t>
            </a:r>
          </a:p>
        </p:txBody>
      </p:sp>
      <p:grpSp>
        <p:nvGrpSpPr>
          <p:cNvPr id="138" name="Группа 137"/>
          <p:cNvGrpSpPr/>
          <p:nvPr/>
        </p:nvGrpSpPr>
        <p:grpSpPr>
          <a:xfrm>
            <a:off x="6248944" y="4776252"/>
            <a:ext cx="532800" cy="400110"/>
            <a:chOff x="1948323" y="752772"/>
            <a:chExt cx="703850" cy="554522"/>
          </a:xfrm>
        </p:grpSpPr>
        <p:sp>
          <p:nvSpPr>
            <p:cNvPr id="139" name="Капля 138"/>
            <p:cNvSpPr/>
            <p:nvPr/>
          </p:nvSpPr>
          <p:spPr>
            <a:xfrm>
              <a:off x="1995443" y="788488"/>
              <a:ext cx="656730" cy="464922"/>
            </a:xfrm>
            <a:prstGeom prst="teardrop">
              <a:avLst/>
            </a:prstGeom>
            <a:solidFill>
              <a:srgbClr val="D69060"/>
            </a:solidFill>
            <a:ln w="9525">
              <a:solidFill>
                <a:srgbClr val="964334"/>
              </a:solidFill>
            </a:ln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112527" y="752772"/>
              <a:ext cx="432421" cy="5545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8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948323" y="841708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ru-RU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2" name="Прямая со стрелкой 141"/>
          <p:cNvCxnSpPr/>
          <p:nvPr/>
        </p:nvCxnSpPr>
        <p:spPr>
          <a:xfrm flipV="1">
            <a:off x="5838051" y="4958255"/>
            <a:ext cx="494499" cy="4997"/>
          </a:xfrm>
          <a:prstGeom prst="straightConnector1">
            <a:avLst/>
          </a:prstGeom>
          <a:ln w="50800">
            <a:solidFill>
              <a:srgbClr val="FF6A3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505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94513" y="332656"/>
            <a:ext cx="5249487" cy="460639"/>
          </a:xfrm>
          <a:prstGeom prst="rect">
            <a:avLst/>
          </a:prstGeom>
          <a:solidFill>
            <a:srgbClr val="D69060"/>
          </a:solidFill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pc="240" dirty="0">
                <a:solidFill>
                  <a:srgbClr val="6A3E2C"/>
                </a:solidFill>
                <a:latin typeface="Montserrat Light"/>
              </a:rPr>
              <a:t>ПОЛУЧИ УСЛУГУ </a:t>
            </a:r>
            <a:r>
              <a:rPr lang="en-US" sz="2400" spc="240" dirty="0">
                <a:solidFill>
                  <a:schemeClr val="bg1"/>
                </a:solidFill>
                <a:latin typeface="Montserrat Light"/>
              </a:rPr>
              <a:t>#</a:t>
            </a:r>
            <a:r>
              <a:rPr lang="ru-RU" sz="2400" spc="240" dirty="0">
                <a:solidFill>
                  <a:schemeClr val="bg1"/>
                </a:solidFill>
                <a:latin typeface="Montserrat Light"/>
              </a:rPr>
              <a:t>МОЙБИЗНЕС</a:t>
            </a:r>
            <a:endParaRPr lang="en-US" sz="2400" spc="240" dirty="0">
              <a:solidFill>
                <a:schemeClr val="bg1"/>
              </a:solidFill>
              <a:latin typeface="Montserrat Ligh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8" t="20714" r="10818" b="18133"/>
          <a:stretch/>
        </p:blipFill>
        <p:spPr bwMode="auto">
          <a:xfrm>
            <a:off x="5521045" y="1633013"/>
            <a:ext cx="3262384" cy="1334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56860" y="2031348"/>
            <a:ext cx="3830065" cy="5190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4400" spc="240" dirty="0">
                <a:solidFill>
                  <a:srgbClr val="E53B1E"/>
                </a:solidFill>
                <a:latin typeface="Montserrat Light"/>
              </a:rPr>
              <a:t>investrb.ru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43857" y="793295"/>
            <a:ext cx="6303740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pc="240" dirty="0">
                <a:solidFill>
                  <a:srgbClr val="6A3E2C"/>
                </a:solidFill>
                <a:latin typeface="Montserrat Light" panose="020B0604020202020204" charset="0"/>
                <a:cs typeface="Montserrat Light" panose="020B0604020202020204" charset="0"/>
              </a:rPr>
              <a:t>Республика Башкортостан, </a:t>
            </a:r>
            <a:r>
              <a:rPr lang="ru-RU" spc="240" dirty="0" err="1">
                <a:solidFill>
                  <a:srgbClr val="6A3E2C"/>
                </a:solidFill>
                <a:latin typeface="Montserrat Light" panose="020B0604020202020204" charset="0"/>
                <a:cs typeface="Montserrat Light" panose="020B0604020202020204" charset="0"/>
              </a:rPr>
              <a:t>г.Уфа</a:t>
            </a:r>
            <a:endParaRPr lang="ru-RU" spc="240" dirty="0">
              <a:solidFill>
                <a:srgbClr val="6A3E2C"/>
              </a:solidFill>
              <a:latin typeface="Montserrat Light" panose="020B0604020202020204" charset="0"/>
              <a:cs typeface="Montserrat Light" panose="020B060402020202020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60159" y="3795643"/>
            <a:ext cx="3621632" cy="4430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b="1" spc="240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г. Уфа, ул. Заки Валиди,2</a:t>
            </a:r>
            <a:endParaRPr lang="en-US" b="1" spc="240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60323" y="4332287"/>
            <a:ext cx="2749279" cy="4430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b="1" spc="240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Light" panose="020B0604020202020204" charset="0"/>
              </a:rPr>
              <a:t>г. Уфа, ул. Мира,14</a:t>
            </a:r>
            <a:endParaRPr lang="en-US" b="1" spc="240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  <a:cs typeface="Montserrat Light" panose="020B060402020202020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4994307"/>
            <a:ext cx="56295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spc="240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Light" panose="020B0604020202020204" charset="0"/>
              </a:rPr>
              <a:t>ГК РБ по предпринимательству и туризму</a:t>
            </a:r>
          </a:p>
          <a:p>
            <a:pPr algn="r"/>
            <a:r>
              <a:rPr lang="ru-RU" b="1" spc="240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Light" panose="020B0604020202020204" charset="0"/>
              </a:rPr>
              <a:t>ул.Пушкина,95</a:t>
            </a:r>
            <a:endParaRPr lang="en-US" b="1" spc="240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  <a:cs typeface="Montserrat Light" panose="020B060402020202020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68829" y="2525580"/>
            <a:ext cx="29355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spc="240" dirty="0">
                <a:solidFill>
                  <a:srgbClr val="6A3E2C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Горячая линия:</a:t>
            </a:r>
          </a:p>
          <a:p>
            <a:pPr algn="r"/>
            <a:r>
              <a:rPr lang="ru-RU" sz="2000" b="1" spc="240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 (347) 216-40-80</a:t>
            </a:r>
            <a:endParaRPr lang="en-US" sz="2000" b="1" spc="240" dirty="0">
              <a:solidFill>
                <a:srgbClr val="E53B1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1" name="Группа 40"/>
          <p:cNvGrpSpPr/>
          <p:nvPr/>
        </p:nvGrpSpPr>
        <p:grpSpPr>
          <a:xfrm rot="20777087" flipV="1">
            <a:off x="2098617" y="2478069"/>
            <a:ext cx="3426500" cy="438906"/>
            <a:chOff x="1735248" y="2489298"/>
            <a:chExt cx="3886833" cy="15109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 rot="20777087" flipH="1" flipV="1">
              <a:off x="5362368" y="2489298"/>
              <a:ext cx="259713" cy="3060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rot="20777087" flipH="1">
              <a:off x="1735248" y="2503698"/>
              <a:ext cx="3675716" cy="709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/>
          <p:cNvGrpSpPr/>
          <p:nvPr/>
        </p:nvGrpSpPr>
        <p:grpSpPr>
          <a:xfrm>
            <a:off x="1635645" y="2728720"/>
            <a:ext cx="3885400" cy="826261"/>
            <a:chOff x="1575593" y="1564816"/>
            <a:chExt cx="4329142" cy="939204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4614093" y="1564816"/>
              <a:ext cx="1290642" cy="928080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1575593" y="2492896"/>
              <a:ext cx="3038500" cy="11124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Группа 46"/>
          <p:cNvGrpSpPr/>
          <p:nvPr/>
        </p:nvGrpSpPr>
        <p:grpSpPr>
          <a:xfrm>
            <a:off x="1226586" y="3043046"/>
            <a:ext cx="4425534" cy="1775602"/>
            <a:chOff x="1575593" y="1520521"/>
            <a:chExt cx="4413864" cy="983499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4614093" y="1520521"/>
              <a:ext cx="1375364" cy="972375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1575593" y="2492896"/>
              <a:ext cx="3038500" cy="11124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Группа 49"/>
          <p:cNvGrpSpPr/>
          <p:nvPr/>
        </p:nvGrpSpPr>
        <p:grpSpPr>
          <a:xfrm>
            <a:off x="827584" y="3140966"/>
            <a:ext cx="4968552" cy="2952330"/>
            <a:chOff x="1428724" y="1566533"/>
            <a:chExt cx="3679208" cy="1244475"/>
          </a:xfrm>
        </p:grpSpPr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5037491" y="1566533"/>
              <a:ext cx="70441" cy="1244475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1428724" y="2811008"/>
              <a:ext cx="3608767" cy="0"/>
            </a:xfrm>
            <a:prstGeom prst="line">
              <a:avLst/>
            </a:prstGeom>
            <a:ln w="22225">
              <a:solidFill>
                <a:srgbClr val="96433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3" name="Рисунок 6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226313"/>
            <a:ext cx="2785422" cy="835227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060323" y="4056350"/>
            <a:ext cx="3298083" cy="4430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b="1" spc="240" dirty="0">
                <a:solidFill>
                  <a:srgbClr val="964334"/>
                </a:solidFill>
                <a:latin typeface="Cambria" panose="02040503050406030204" pitchFamily="18" charset="0"/>
                <a:ea typeface="Cambria" panose="02040503050406030204" pitchFamily="18" charset="0"/>
                <a:cs typeface="Montserrat Light" panose="020B0604020202020204" charset="0"/>
              </a:rPr>
              <a:t>г. Уфа, ул. К.Маркса,37</a:t>
            </a:r>
            <a:endParaRPr lang="en-US" b="1" spc="240" dirty="0">
              <a:solidFill>
                <a:srgbClr val="964334"/>
              </a:solidFill>
              <a:latin typeface="Cambria" panose="02040503050406030204" pitchFamily="18" charset="0"/>
              <a:ea typeface="Cambria" panose="02040503050406030204" pitchFamily="18" charset="0"/>
              <a:cs typeface="Montserrat Light" panose="020B060402020202020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C002918-93FB-42D5-9A48-47D6A93A4984}"/>
              </a:ext>
            </a:extLst>
          </p:cNvPr>
          <p:cNvSpPr/>
          <p:nvPr/>
        </p:nvSpPr>
        <p:spPr>
          <a:xfrm>
            <a:off x="1478683" y="3562379"/>
            <a:ext cx="29355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spc="240" dirty="0">
                <a:solidFill>
                  <a:srgbClr val="E53B1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 (347) 224-99-99</a:t>
            </a:r>
            <a:endParaRPr lang="en-US" sz="2000" b="1" spc="240" dirty="0">
              <a:solidFill>
                <a:srgbClr val="E53B1E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7D0095-B517-4BFA-A312-2940D42416A2}"/>
              </a:ext>
            </a:extLst>
          </p:cNvPr>
          <p:cNvSpPr txBox="1"/>
          <p:nvPr/>
        </p:nvSpPr>
        <p:spPr>
          <a:xfrm>
            <a:off x="1468829" y="170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367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3520</TotalTime>
  <Words>376</Words>
  <Application>Microsoft Office PowerPoint</Application>
  <PresentationFormat>Экран (4:3)</PresentationFormat>
  <Paragraphs>133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Arial Unicode MS</vt:lpstr>
      <vt:lpstr>Bahnschrift SemiBold</vt:lpstr>
      <vt:lpstr>Calibri</vt:lpstr>
      <vt:lpstr>Cambria</vt:lpstr>
      <vt:lpstr>Montserrat Light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Kim Baruk</cp:lastModifiedBy>
  <cp:revision>118</cp:revision>
  <cp:lastPrinted>2019-07-16T10:26:09Z</cp:lastPrinted>
  <dcterms:created xsi:type="dcterms:W3CDTF">2019-07-16T07:36:05Z</dcterms:created>
  <dcterms:modified xsi:type="dcterms:W3CDTF">2019-10-26T10:11:13Z</dcterms:modified>
</cp:coreProperties>
</file>